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701EAE0-AF37-408D-B977-9137DF20C36F}">
  <a:tblStyle styleId="{8701EAE0-AF37-408D-B977-9137DF20C36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2bad8f3b85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2bad8f3b8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2bad8f3b85_0_1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2bad8f3b85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9" Type="http://schemas.openxmlformats.org/officeDocument/2006/relationships/hyperlink" Target="https://docs.google.com/presentation/d/1ddYHhaxp5yAkLkLIE9MKfETKjGGXUJEONhiAQ_bh3bU/copy" TargetMode="External"/><Relationship Id="rId5" Type="http://schemas.openxmlformats.org/officeDocument/2006/relationships/hyperlink" Target="https://docs.google.com/presentation/d/1MvplVgDX8hdujj50O7g8aypgx7Mfx3OYLODUHlSavIw/view" TargetMode="External"/><Relationship Id="rId6" Type="http://schemas.openxmlformats.org/officeDocument/2006/relationships/hyperlink" Target="https://docs.google.com/presentation/d/1ddYHhaxp5yAkLkLIE9MKfETKjGGXUJEONhiAQ_bh3bU/copy" TargetMode="External"/><Relationship Id="rId7" Type="http://schemas.openxmlformats.org/officeDocument/2006/relationships/hyperlink" Target="https://docs.google.com/presentation/d/1EV7Zc5-5n-khoyvNSo7Ssmlwe1hj3fV1QNEOkIEey5I/view" TargetMode="External"/><Relationship Id="rId8" Type="http://schemas.openxmlformats.org/officeDocument/2006/relationships/hyperlink" Target="https://docs.google.com/presentation/d/1Ols4k4CJf16cNuH8XQjOaT4zhfixHeX-WSEWDdJCLm8/view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hyperlink" Target="https://docs.google.com/presentation/d/1MvplVgDX8hdujj50O7g8aypgx7Mfx3OYLODUHlSavIw/view" TargetMode="External"/><Relationship Id="rId6" Type="http://schemas.openxmlformats.org/officeDocument/2006/relationships/hyperlink" Target="https://docs.google.com/presentation/d/1EV7Zc5-5n-khoyvNSo7Ssmlwe1hj3fV1QNEOkIEey5I/view" TargetMode="External"/><Relationship Id="rId7" Type="http://schemas.openxmlformats.org/officeDocument/2006/relationships/hyperlink" Target="https://docs.google.com/presentation/d/12VDmWbR_rnhv39kTxL8Nf980NK_9ZlByfR7OaPXnW2M/view" TargetMode="External"/><Relationship Id="rId8" Type="http://schemas.openxmlformats.org/officeDocument/2006/relationships/hyperlink" Target="https://docs.google.com/presentation/d/1dW95vML7Ui9_rf91SBq9NIhFeEIosWCmE7Qff9Qmh8I/view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8" name="Google Shape;58;p13"/>
          <p:cNvGraphicFramePr/>
          <p:nvPr/>
        </p:nvGraphicFramePr>
        <p:xfrm>
          <a:off x="355863" y="65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{8701EAE0-AF37-408D-B977-9137DF20C36F}</a:tableStyleId>
              </a:tblPr>
              <a:tblGrid>
                <a:gridCol w="1633350"/>
                <a:gridCol w="4045800"/>
                <a:gridCol w="3669725"/>
              </a:tblGrid>
              <a:tr h="353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14: Unit Assessment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09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did the founders’ use of separation of powers show a change from earlier systems of government while continuing certain political traditions?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09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Continuity and Change Over Time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Evaluating Evidence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Evaluating Arguments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78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Socratic Seminar Teacher Presentation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Socratic Seminar Preparation Organizer + Exemplars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Socratic Seminar Peer and Self Assessment + Exemplars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Printed Student Handouts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Access to Inquiry Journal (Already handed out in Lesson 1)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90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 students to the Unit Final Assessment: Socratic Seminar by handing out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student preparation organizer and accompanying documents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181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preparation organizer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Review the goal of a Seminar and how you will be assessing it as the Final Assessment.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Ask clarifying questions before engaging in the socratic seminar preparation.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51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Give students time (45-60 minutes) to prepare for the socratic seminar. Students will review the seminar documents and complete the seminar preparation organizer. Students must complete all questions, even if they will only be answering 1 set of questions in the seminar. This way they can support their partner during the round they are a coach.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78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Go over academic and behavioral expectations for completing the preparation organizer.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Note: Breaking the full 45-60 minutes into chunks can support student success.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both sides of the preparation organizer while referencing the three accompanying documents.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9" name="Google Shape;59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First Governments and the Constitution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(150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9" name="Google Shape;69;p14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{8701EAE0-AF37-408D-B977-9137DF20C36F}</a:tableStyleId>
              </a:tblPr>
              <a:tblGrid>
                <a:gridCol w="1673200"/>
                <a:gridCol w="4057350"/>
                <a:gridCol w="3702950"/>
              </a:tblGrid>
              <a:tr h="223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14: Unit Assessment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296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Divide the class into two groups. Create student pairs with one member from each group. Group 1 will participate in rounds 1A and 1B of the seminar and Group 2 in rounds 2A and 2B. Partners who are not participating are required to track their partner’s success with the peer assessment tool. Using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Teacher 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as a guide, go over the format, norms, and expectations for the socratic seminar.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44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Set up room in a circle with an inner/outer layer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Divide Students into two groups, pairing students with a member of each group.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Have Group 1 sit in inner circle and Group 2 in outer circle.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Review norms and expectations for seminar.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Allow pairs to brainstorm how the Group 1 partner will enter the conversation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and facilitate seminar as necessary, keeping it student-centered.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Stay with partner when sitting in the circle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Add to norms for Socratic Seminar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Brainstorm with partner about how to enter the discussion.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Inner Circle: Participate in the Seminar using the embedded discussion strategies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Outer Circle: Track partner success, offering feedback during brainstorm breaks.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All: Maintain norms and expectations during seminar.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48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 EXHIBIT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complete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self-assessment graphic organizer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after the Socratic Seminar.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222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After seminar, direct students to the self-assessment graphic organizer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the self-reflection for the Socratic Seminar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222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reflect on their unit learnings using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Unit 5 Inquiry Journal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Students will use page 9 to answer the Essential Question. Consider allowing students to use their notes and/or work with a partner.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222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and explain expectations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access to Unit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Inquiry Journal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 students with expectations for CER paragraph (template included in Journal)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9725" marB="109725" marR="109725" marL="109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CER paragraph for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Unit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 Essential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Question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9725" marB="109725" marR="109725" marL="109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22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All Unit Standards (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see Unit 5 Overview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70" name="Google Shape;70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      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First Governments and the Constitution: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Daily Lesson Plan (150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